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3804"/>
    <a:srgbClr val="9F52D9"/>
    <a:srgbClr val="1919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C74AD-30EE-4145-B666-4BB162C1A095}" v="704" dt="2020-05-27T18:16:14.246"/>
    <p1510:client id="{EC5EB80D-2B41-4DAC-AD92-161386AC7EE7}" v="8" dt="2020-05-27T18:19:55.733"/>
    <p1510:client id="{F73696AD-51E7-497F-AFDA-917F3792D3E7}" v="2885" dt="2020-05-27T20:15:57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142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882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812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24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070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897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335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266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664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329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40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379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=""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 fontScale="90000"/>
          </a:bodyPr>
          <a:lstStyle/>
          <a:p>
            <a:r>
              <a:rPr lang="en-US" sz="7200" b="1" dirty="0">
                <a:solidFill>
                  <a:srgbClr val="C00000"/>
                </a:solidFill>
                <a:cs typeface="Calibri Light"/>
              </a:rPr>
              <a:t>СЦЕНСКА УМЕТНОСТ И ЛУТКАРСКО ПОЗОРИШТЕ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b="1" dirty="0">
                <a:cs typeface="Calibri"/>
              </a:rPr>
              <a:t>ПОЗОРИШНЕ  ЛУТКЕ</a:t>
            </a:r>
          </a:p>
        </p:txBody>
      </p:sp>
      <p:cxnSp>
        <p:nvCxnSpPr>
          <p:cNvPr id="9" name="Straight Connector 13">
            <a:extLst>
              <a:ext uri="{FF2B5EF4-FFF2-40B4-BE49-F238E27FC236}">
                <a16:creationId xmlns=""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9D80C9EF-3CC6-4ECC-9C2D-9D0396C96E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AF0734-56E8-497C-AE0E-784566EE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6930"/>
            <a:ext cx="10480127" cy="130055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ЛУТКА  СЕНКА (ПОЗОРИШТЕ СЕНКИ)</a:t>
            </a:r>
            <a:endParaRPr lang="en-US" sz="4800" b="1" dirty="0">
              <a:solidFill>
                <a:srgbClr val="C00000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DA32751-37A2-45C0-BE94-63D375E270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indoor, photo, man, table&#10;&#10;Description generated with very high confidence">
            <a:extLst>
              <a:ext uri="{FF2B5EF4-FFF2-40B4-BE49-F238E27FC236}">
                <a16:creationId xmlns="" xmlns:a16="http://schemas.microsoft.com/office/drawing/2014/main" id="{3BD5F231-09A1-4BC7-8EC7-99E7E8779B6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922" r="2" b="1924"/>
          <a:stretch/>
        </p:blipFill>
        <p:spPr>
          <a:xfrm>
            <a:off x="572230" y="2035984"/>
            <a:ext cx="5832491" cy="420624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45C8DD7-5971-49E3-9E36-C66B41ED7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2098" y="2583743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Лутка</a:t>
            </a:r>
            <a:r>
              <a:rPr lang="en-US" sz="2400" dirty="0"/>
              <a:t> </a:t>
            </a:r>
            <a:r>
              <a:rPr lang="en-US" sz="2400" dirty="0" err="1"/>
              <a:t>сенка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посебан</a:t>
            </a:r>
            <a:r>
              <a:rPr lang="en-US" sz="2400" dirty="0"/>
              <a:t> </a:t>
            </a:r>
            <a:r>
              <a:rPr lang="en-US" sz="2400" dirty="0" err="1"/>
              <a:t>тип</a:t>
            </a:r>
            <a:r>
              <a:rPr lang="en-US" sz="2400" dirty="0"/>
              <a:t> </a:t>
            </a:r>
            <a:r>
              <a:rPr lang="en-US" sz="2400" dirty="0" err="1"/>
              <a:t>плошне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, </a:t>
            </a:r>
            <a:r>
              <a:rPr lang="en-US" sz="2400" dirty="0" err="1"/>
              <a:t>чија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сенка</a:t>
            </a:r>
            <a:r>
              <a:rPr lang="en-US" sz="2400" dirty="0"/>
              <a:t> </a:t>
            </a:r>
            <a:r>
              <a:rPr lang="en-US" sz="2400" dirty="0" err="1"/>
              <a:t>види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прозирном</a:t>
            </a:r>
            <a:r>
              <a:rPr lang="en-US" sz="2400" dirty="0"/>
              <a:t> </a:t>
            </a:r>
            <a:r>
              <a:rPr lang="en-US" sz="2400" dirty="0" err="1"/>
              <a:t>платну</a:t>
            </a:r>
            <a:r>
              <a:rPr lang="en-US" sz="2400" dirty="0"/>
              <a:t> </a:t>
            </a:r>
            <a:r>
              <a:rPr lang="en-US" sz="2400" dirty="0" err="1"/>
              <a:t>када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лутка</a:t>
            </a:r>
            <a:r>
              <a:rPr lang="en-US" sz="2400" dirty="0"/>
              <a:t> </a:t>
            </a:r>
            <a:r>
              <a:rPr lang="en-US" sz="2400" dirty="0" err="1"/>
              <a:t>налази</a:t>
            </a:r>
            <a:r>
              <a:rPr lang="en-US" sz="2400" dirty="0"/>
              <a:t> </a:t>
            </a:r>
            <a:r>
              <a:rPr lang="en-US" sz="2400" dirty="0" err="1"/>
              <a:t>између</a:t>
            </a:r>
            <a:r>
              <a:rPr lang="en-US" sz="2400" dirty="0"/>
              <a:t> </a:t>
            </a:r>
            <a:r>
              <a:rPr lang="en-US" sz="2400" dirty="0" err="1"/>
              <a:t>извора</a:t>
            </a:r>
            <a:r>
              <a:rPr lang="en-US" sz="2400" dirty="0"/>
              <a:t> </a:t>
            </a:r>
            <a:r>
              <a:rPr lang="en-US" sz="2400" dirty="0" err="1"/>
              <a:t>светлости</a:t>
            </a:r>
            <a:r>
              <a:rPr lang="en-US" sz="2400" dirty="0"/>
              <a:t> и </a:t>
            </a:r>
            <a:r>
              <a:rPr lang="en-US" sz="2400" dirty="0" err="1"/>
              <a:t>платна</a:t>
            </a:r>
            <a:r>
              <a:rPr lang="en-US" sz="2400" dirty="0"/>
              <a:t>.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у </a:t>
            </a:r>
            <a:r>
              <a:rPr lang="en-US" sz="2400" dirty="0" err="1"/>
              <a:t>позоришту</a:t>
            </a:r>
            <a:r>
              <a:rPr lang="en-US" sz="2400" dirty="0"/>
              <a:t> </a:t>
            </a:r>
            <a:r>
              <a:rPr lang="en-US" sz="2400" dirty="0" err="1"/>
              <a:t>сенки</a:t>
            </a:r>
            <a:r>
              <a:rPr lang="en-US" sz="2400" dirty="0"/>
              <a:t>. </a:t>
            </a:r>
            <a:endParaRPr lang="en-US" sz="2400" dirty="0"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A55FBCD-CD42-40F5-8A1B-3203F9CAEE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610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="" xmlns:a16="http://schemas.microsoft.com/office/drawing/2014/main" id="{117AB3D3-3C9C-4DED-809A-78734805B8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02FB73-BE64-43CC-B0C3-CEDA9998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СЦЕНСКА</a:t>
            </a:r>
            <a:r>
              <a:rPr lang="en-US" sz="6000" b="1" dirty="0">
                <a:solidFill>
                  <a:srgbClr val="C00000"/>
                </a:solidFill>
              </a:rPr>
              <a:t>  </a:t>
            </a:r>
            <a:r>
              <a:rPr lang="en-US" sz="6000" b="1" dirty="0">
                <a:solidFill>
                  <a:srgbClr val="C00000"/>
                </a:solidFill>
                <a:latin typeface="+mn-lt"/>
              </a:rPr>
              <a:t>УМЕТНОСТ</a:t>
            </a:r>
            <a:endParaRPr lang="en-US" sz="6000" b="1" dirty="0">
              <a:solidFill>
                <a:srgbClr val="C00000"/>
              </a:solidFill>
              <a:latin typeface="+mn-lt"/>
              <a:cs typeface="Calibri Light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="" xmlns:a16="http://schemas.microsoft.com/office/drawing/2014/main" id="{3A9A4357-BD1D-4622-A4FE-766E6AB8DE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="" xmlns:a16="http://schemas.microsoft.com/office/drawing/2014/main" id="{E659831F-0D9A-4C63-9EBB-8435B85A44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91580-F975-483A-AED0-6BE26A01F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Сценска</a:t>
            </a:r>
            <a:r>
              <a:rPr lang="en-US" sz="2400" dirty="0"/>
              <a:t> </a:t>
            </a:r>
            <a:r>
              <a:rPr lang="en-US" sz="2400" dirty="0" err="1"/>
              <a:t>уметност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заједнички</a:t>
            </a:r>
            <a:r>
              <a:rPr lang="en-US" sz="2400" dirty="0"/>
              <a:t> </a:t>
            </a:r>
            <a:r>
              <a:rPr lang="en-US" sz="2400" dirty="0" err="1"/>
              <a:t>назив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  </a:t>
            </a:r>
            <a:r>
              <a:rPr lang="en-US" sz="2400" dirty="0" err="1"/>
              <a:t>уметничке</a:t>
            </a:r>
            <a:r>
              <a:rPr lang="en-US" sz="2400" dirty="0"/>
              <a:t> </a:t>
            </a:r>
            <a:r>
              <a:rPr lang="en-US" sz="2400" dirty="0" err="1"/>
              <a:t>изразе</a:t>
            </a:r>
            <a:r>
              <a:rPr lang="en-US" sz="2400" dirty="0"/>
              <a:t> у </a:t>
            </a:r>
            <a:r>
              <a:rPr lang="en-US" sz="2400" dirty="0" err="1"/>
              <a:t>којима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обједињени</a:t>
            </a:r>
            <a:r>
              <a:rPr lang="en-US" sz="2400" dirty="0"/>
              <a:t> </a:t>
            </a:r>
            <a:r>
              <a:rPr lang="en-US" sz="2400" dirty="0" err="1"/>
              <a:t>говор</a:t>
            </a:r>
            <a:r>
              <a:rPr lang="en-US" sz="2400" dirty="0"/>
              <a:t>, </a:t>
            </a:r>
            <a:r>
              <a:rPr lang="en-US" sz="2400" dirty="0" err="1"/>
              <a:t>гест</a:t>
            </a:r>
            <a:r>
              <a:rPr lang="en-US" sz="2400" dirty="0"/>
              <a:t>, </a:t>
            </a:r>
            <a:r>
              <a:rPr lang="en-US" sz="2400" dirty="0" err="1"/>
              <a:t>глума</a:t>
            </a:r>
            <a:r>
              <a:rPr lang="en-US" sz="2400" dirty="0"/>
              <a:t>, </a:t>
            </a:r>
            <a:r>
              <a:rPr lang="en-US" sz="2400" dirty="0" err="1"/>
              <a:t>слика</a:t>
            </a:r>
            <a:r>
              <a:rPr lang="en-US" sz="2400" dirty="0"/>
              <a:t>, </a:t>
            </a:r>
            <a:r>
              <a:rPr lang="en-US" sz="2400" dirty="0" err="1"/>
              <a:t>музика</a:t>
            </a:r>
            <a:r>
              <a:rPr lang="en-US" sz="2400" dirty="0"/>
              <a:t>, </a:t>
            </a:r>
            <a:r>
              <a:rPr lang="en-US" sz="2400" dirty="0" err="1"/>
              <a:t>звук</a:t>
            </a:r>
            <a:r>
              <a:rPr lang="en-US" sz="2400" dirty="0"/>
              <a:t> и </a:t>
            </a:r>
            <a:r>
              <a:rPr lang="en-US" sz="2400" dirty="0" err="1"/>
              <a:t>друга</a:t>
            </a:r>
            <a:r>
              <a:rPr lang="en-US" sz="2400" dirty="0"/>
              <a:t> </a:t>
            </a:r>
            <a:r>
              <a:rPr lang="en-US" sz="2400" dirty="0" err="1"/>
              <a:t>средства</a:t>
            </a:r>
            <a:r>
              <a:rPr lang="en-US" sz="2400" dirty="0"/>
              <a:t> </a:t>
            </a:r>
            <a:r>
              <a:rPr lang="en-US" sz="2400" dirty="0" err="1"/>
              <a:t>изражавања</a:t>
            </a:r>
            <a:r>
              <a:rPr lang="en-US" sz="2400" dirty="0"/>
              <a:t>.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уметности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потребу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сценским</a:t>
            </a:r>
            <a:r>
              <a:rPr lang="en-US" sz="2400" dirty="0"/>
              <a:t> </a:t>
            </a:r>
            <a:r>
              <a:rPr lang="en-US" sz="2400" dirty="0" err="1"/>
              <a:t>простором</a:t>
            </a:r>
            <a:r>
              <a:rPr lang="en-US" sz="2400" dirty="0"/>
              <a:t>: </a:t>
            </a:r>
            <a:r>
              <a:rPr lang="en-US" sz="2400" dirty="0" err="1"/>
              <a:t>драмска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позоришна</a:t>
            </a:r>
            <a:r>
              <a:rPr lang="en-US" sz="2400" dirty="0"/>
              <a:t> </a:t>
            </a:r>
            <a:r>
              <a:rPr lang="en-US" sz="2400" dirty="0" err="1"/>
              <a:t>уметност</a:t>
            </a:r>
            <a:r>
              <a:rPr lang="en-US" sz="2400" dirty="0"/>
              <a:t>, </a:t>
            </a:r>
            <a:r>
              <a:rPr lang="en-US" sz="2400" dirty="0" err="1"/>
              <a:t>балет</a:t>
            </a:r>
            <a:r>
              <a:rPr lang="en-US" sz="2400" dirty="0"/>
              <a:t>, </a:t>
            </a:r>
            <a:r>
              <a:rPr lang="en-US" sz="2400" dirty="0" err="1"/>
              <a:t>опера</a:t>
            </a:r>
            <a:r>
              <a:rPr lang="en-US" sz="2400" dirty="0"/>
              <a:t>, </a:t>
            </a:r>
            <a:r>
              <a:rPr lang="en-US" sz="2400" dirty="0" err="1"/>
              <a:t>луткарско</a:t>
            </a:r>
            <a:r>
              <a:rPr lang="en-US" sz="2400" dirty="0"/>
              <a:t> </a:t>
            </a:r>
            <a:r>
              <a:rPr lang="en-US" sz="2400" dirty="0" err="1"/>
              <a:t>позориште</a:t>
            </a:r>
            <a:r>
              <a:rPr lang="en-US" sz="2400" dirty="0"/>
              <a:t>, </a:t>
            </a:r>
            <a:r>
              <a:rPr lang="en-US" sz="2400" dirty="0" err="1"/>
              <a:t>плес</a:t>
            </a:r>
            <a:r>
              <a:rPr lang="en-US" sz="2400" dirty="0"/>
              <a:t> и </a:t>
            </a:r>
            <a:r>
              <a:rPr lang="en-US" sz="2400" dirty="0" err="1"/>
              <a:t>пантомима</a:t>
            </a:r>
            <a:r>
              <a:rPr lang="en-US" sz="2400" dirty="0"/>
              <a:t>.   </a:t>
            </a:r>
            <a:endParaRPr lang="en-US" sz="2400" dirty="0">
              <a:cs typeface="Calibri"/>
            </a:endParaRPr>
          </a:p>
        </p:txBody>
      </p:sp>
      <p:pic>
        <p:nvPicPr>
          <p:cNvPr id="3" name="Picture 4" descr="A close up of text on a white background&#10;&#10;Description generated with high confidence">
            <a:extLst>
              <a:ext uri="{FF2B5EF4-FFF2-40B4-BE49-F238E27FC236}">
                <a16:creationId xmlns="" xmlns:a16="http://schemas.microsoft.com/office/drawing/2014/main" id="{2AE242C4-473E-4649-9092-ED746639F3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208" r="382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22" name="Rectangle 14">
            <a:extLst>
              <a:ext uri="{FF2B5EF4-FFF2-40B4-BE49-F238E27FC236}">
                <a16:creationId xmlns="" xmlns:a16="http://schemas.microsoft.com/office/drawing/2014/main" id="{E6995CE5-F890-4ABA-82A2-26507CE8D2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32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FF81F8D5-515A-45DC-B296-30AB11F2C1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0464369-70FA-42AF-948F-80664CA7B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C0F81B-5571-4B84-B91E-14700E94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rgbClr val="1919CF"/>
                </a:solidFill>
              </a:rPr>
              <a:t>ЛУТКАРСКО ПОЗОРИШТЕ</a:t>
            </a:r>
            <a:endParaRPr lang="en-US" sz="4800" b="1" dirty="0">
              <a:solidFill>
                <a:srgbClr val="1919CF"/>
              </a:solidFill>
              <a:cs typeface="Calibri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28B1A4-BEC5-4186-93A0-1888004F2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7988" y="2160566"/>
            <a:ext cx="5837750" cy="3483777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Луткарско</a:t>
            </a:r>
            <a:r>
              <a:rPr lang="en-US" sz="2400" dirty="0"/>
              <a:t> </a:t>
            </a:r>
            <a:r>
              <a:rPr lang="en-US" sz="2400" dirty="0" err="1"/>
              <a:t>позориште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позориште</a:t>
            </a:r>
            <a:r>
              <a:rPr lang="en-US" sz="2400" dirty="0"/>
              <a:t> у </a:t>
            </a:r>
            <a:r>
              <a:rPr lang="en-US" sz="2400" dirty="0" err="1"/>
              <a:t>коме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носиоци</a:t>
            </a:r>
            <a:r>
              <a:rPr lang="en-US" sz="2400" dirty="0"/>
              <a:t> </a:t>
            </a:r>
            <a:r>
              <a:rPr lang="en-US" sz="2400" dirty="0" err="1"/>
              <a:t>радње</a:t>
            </a:r>
            <a:r>
              <a:rPr lang="en-US" sz="2400" dirty="0"/>
              <a:t>, </a:t>
            </a:r>
            <a:r>
              <a:rPr lang="en-US" sz="2400" dirty="0" err="1"/>
              <a:t>уместо</a:t>
            </a:r>
            <a:r>
              <a:rPr lang="en-US" sz="2400" dirty="0"/>
              <a:t> </a:t>
            </a:r>
            <a:r>
              <a:rPr lang="en-US" sz="2400" dirty="0" err="1"/>
              <a:t>живих</a:t>
            </a:r>
            <a:r>
              <a:rPr lang="en-US" sz="2400" dirty="0"/>
              <a:t> </a:t>
            </a:r>
            <a:r>
              <a:rPr lang="en-US" sz="2400" dirty="0" err="1"/>
              <a:t>глумаца</a:t>
            </a:r>
            <a:r>
              <a:rPr lang="en-US" sz="2400" dirty="0"/>
              <a:t>, ЛУТКЕ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држе</a:t>
            </a:r>
            <a:r>
              <a:rPr lang="en-US" sz="2400" dirty="0"/>
              <a:t> и </a:t>
            </a:r>
            <a:r>
              <a:rPr lang="en-US" sz="2400" dirty="0" err="1"/>
              <a:t>анимирају</a:t>
            </a:r>
            <a:r>
              <a:rPr lang="en-US" sz="2400" dirty="0"/>
              <a:t> </a:t>
            </a:r>
            <a:r>
              <a:rPr lang="en-US" sz="2400" dirty="0" err="1"/>
              <a:t>глумци</a:t>
            </a:r>
            <a:r>
              <a:rPr lang="en-US" sz="2400" dirty="0"/>
              <a:t> </a:t>
            </a:r>
            <a:r>
              <a:rPr lang="en-US" sz="2400" dirty="0" err="1"/>
              <a:t>луткари</a:t>
            </a:r>
            <a:r>
              <a:rPr lang="en-US" sz="2400" dirty="0"/>
              <a:t>. </a:t>
            </a:r>
            <a:r>
              <a:rPr lang="en-US" sz="2400" dirty="0" err="1"/>
              <a:t>Најчешће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намењено</a:t>
            </a:r>
            <a:r>
              <a:rPr lang="en-US" sz="2400" dirty="0"/>
              <a:t> </a:t>
            </a:r>
            <a:r>
              <a:rPr lang="en-US" sz="2400" dirty="0" err="1"/>
              <a:t>деци</a:t>
            </a:r>
            <a:r>
              <a:rPr lang="en-US" sz="2400" dirty="0"/>
              <a:t>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постоје</a:t>
            </a:r>
            <a:r>
              <a:rPr lang="en-US" sz="2400" dirty="0"/>
              <a:t> </a:t>
            </a:r>
            <a:r>
              <a:rPr lang="en-US" sz="2400" dirty="0" err="1"/>
              <a:t>луткарска</a:t>
            </a:r>
            <a:r>
              <a:rPr lang="en-US" sz="2400" dirty="0"/>
              <a:t> </a:t>
            </a:r>
            <a:r>
              <a:rPr lang="en-US" sz="2400" dirty="0" err="1"/>
              <a:t>позоришта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могу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интересантна</a:t>
            </a:r>
            <a:r>
              <a:rPr lang="en-US" sz="2400" dirty="0"/>
              <a:t> и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одрасле</a:t>
            </a:r>
            <a:r>
              <a:rPr lang="en-US" sz="2400" dirty="0"/>
              <a:t>.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начину</a:t>
            </a:r>
            <a:r>
              <a:rPr lang="en-US" sz="2400" dirty="0"/>
              <a:t> </a:t>
            </a:r>
            <a:r>
              <a:rPr lang="en-US" sz="2400" dirty="0" err="1"/>
              <a:t>како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покрећу</a:t>
            </a:r>
            <a:r>
              <a:rPr lang="en-US" sz="2400" dirty="0"/>
              <a:t>, </a:t>
            </a:r>
            <a:r>
              <a:rPr lang="en-US" sz="2400" dirty="0" err="1"/>
              <a:t>позоришне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деле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више</a:t>
            </a:r>
            <a:r>
              <a:rPr lang="en-US" sz="2400" dirty="0"/>
              <a:t> </a:t>
            </a:r>
            <a:r>
              <a:rPr lang="en-US" sz="2400" dirty="0" err="1"/>
              <a:t>типова</a:t>
            </a:r>
            <a:r>
              <a:rPr lang="en-US" sz="2400" dirty="0"/>
              <a:t>, а </a:t>
            </a:r>
            <a:r>
              <a:rPr lang="en-US" sz="2400" dirty="0" err="1"/>
              <a:t>ово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основни</a:t>
            </a:r>
            <a:r>
              <a:rPr lang="en-US" sz="2400" dirty="0"/>
              <a:t> </a:t>
            </a:r>
            <a:r>
              <a:rPr lang="en-US" sz="2400" dirty="0" err="1"/>
              <a:t>типови</a:t>
            </a:r>
            <a:r>
              <a:rPr lang="en-US" sz="2400" dirty="0"/>
              <a:t>: ГИЊОЛ ЛУТКА, ЈАВАЈКА, МАРИОНЕТА И ПЛОШНА ЛУТКА. </a:t>
            </a:r>
            <a:endParaRPr lang="en-US" sz="2400" dirty="0"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6604B49-AD5C-4590-B051-06C8222ECD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C552A98-EF7D-4D42-AB69-066B786AB5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small, sitting, toy, little&#10;&#10;Description generated with very high confidence">
            <a:extLst>
              <a:ext uri="{FF2B5EF4-FFF2-40B4-BE49-F238E27FC236}">
                <a16:creationId xmlns="" xmlns:a16="http://schemas.microsoft.com/office/drawing/2014/main" id="{30EFCF1D-532D-4456-8F2D-50AB708F261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1595" r="9287" b="1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A648176E-454C-437C-B0FC-9B82FCF32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6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="" xmlns:a16="http://schemas.microsoft.com/office/drawing/2014/main" id="{0FE2D22C-409B-48AF-B24F-7988A8F7F8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="" xmlns:a16="http://schemas.microsoft.com/office/drawing/2014/main" id="{90464369-70FA-42AF-948F-80664CA7B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5E55D-2271-434E-A8F3-0D36279B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314" y="331076"/>
            <a:ext cx="5845571" cy="16109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chemeClr val="accent4"/>
                </a:solidFill>
              </a:rPr>
              <a:t>1. ГИЊОЛ ЛУТКА</a:t>
            </a:r>
            <a:endParaRPr lang="en-US" sz="4800" b="1" dirty="0">
              <a:solidFill>
                <a:schemeClr val="accent4"/>
              </a:solidFill>
              <a:cs typeface="Calibri Light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="" xmlns:a16="http://schemas.microsoft.com/office/drawing/2014/main" id="{A648176E-454C-437C-B0FC-9B82FCF32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A6604B49-AD5C-4590-B051-06C8222ECD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C552A98-EF7D-4D42-AB69-066B786AB5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9185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indoor, brown, sitting, looking&#10;&#10;Description generated with very high confidence">
            <a:extLst>
              <a:ext uri="{FF2B5EF4-FFF2-40B4-BE49-F238E27FC236}">
                <a16:creationId xmlns="" xmlns:a16="http://schemas.microsoft.com/office/drawing/2014/main" id="{7EBB6147-8798-4560-AF0C-3D51A57A2C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586" r="2" b="5413"/>
          <a:stretch/>
        </p:blipFill>
        <p:spPr>
          <a:xfrm>
            <a:off x="535110" y="627954"/>
            <a:ext cx="4235516" cy="535337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FEF8FA8-A7C6-4B79-A7A8-CB62F61DA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6262" y="1969892"/>
            <a:ext cx="5837750" cy="3958230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Лутка</a:t>
            </a:r>
            <a:r>
              <a:rPr lang="en-US" sz="2400" dirty="0"/>
              <a:t> ГИЊОЛ (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француског</a:t>
            </a:r>
            <a:r>
              <a:rPr lang="en-US" sz="2400" dirty="0"/>
              <a:t> guignol)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ручна</a:t>
            </a:r>
            <a:r>
              <a:rPr lang="en-US" sz="2400" dirty="0"/>
              <a:t> </a:t>
            </a:r>
            <a:r>
              <a:rPr lang="en-US" sz="2400" dirty="0" err="1"/>
              <a:t>лутка</a:t>
            </a:r>
            <a:r>
              <a:rPr lang="en-US" sz="2400" dirty="0"/>
              <a:t>, </a:t>
            </a:r>
            <a:r>
              <a:rPr lang="en-US" sz="2400" dirty="0" err="1"/>
              <a:t>тј</a:t>
            </a:r>
            <a:r>
              <a:rPr lang="en-US" sz="2400" dirty="0"/>
              <a:t>. </a:t>
            </a:r>
            <a:r>
              <a:rPr lang="en-US" sz="2400" dirty="0" err="1"/>
              <a:t>лутка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навлачи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руку</a:t>
            </a:r>
            <a:r>
              <a:rPr lang="en-US" sz="2400" dirty="0"/>
              <a:t>. </a:t>
            </a:r>
            <a:r>
              <a:rPr lang="en-US" sz="2400" dirty="0" err="1"/>
              <a:t>Ове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шупље</a:t>
            </a:r>
            <a:r>
              <a:rPr lang="en-US" sz="2400" dirty="0"/>
              <a:t> </a:t>
            </a:r>
            <a:r>
              <a:rPr lang="en-US" sz="2400" dirty="0" err="1"/>
              <a:t>тело</a:t>
            </a:r>
            <a:r>
              <a:rPr lang="en-US" sz="2400" dirty="0"/>
              <a:t> </a:t>
            </a:r>
            <a:r>
              <a:rPr lang="en-US" sz="2400" dirty="0" err="1"/>
              <a:t>прекривено</a:t>
            </a:r>
            <a:r>
              <a:rPr lang="en-US" sz="2400" dirty="0"/>
              <a:t> </a:t>
            </a:r>
            <a:r>
              <a:rPr lang="en-US" sz="2400" dirty="0" err="1"/>
              <a:t>тканином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прекрива</a:t>
            </a:r>
            <a:r>
              <a:rPr lang="en-US" sz="2400" dirty="0"/>
              <a:t> </a:t>
            </a:r>
            <a:r>
              <a:rPr lang="en-US" sz="2400" dirty="0" err="1"/>
              <a:t>руку</a:t>
            </a:r>
            <a:r>
              <a:rPr lang="en-US" sz="2400" dirty="0"/>
              <a:t> </a:t>
            </a:r>
            <a:r>
              <a:rPr lang="en-US" sz="2400" dirty="0" err="1"/>
              <a:t>глумца</a:t>
            </a:r>
            <a:r>
              <a:rPr lang="en-US" sz="2400" dirty="0"/>
              <a:t>, </a:t>
            </a:r>
            <a:r>
              <a:rPr lang="en-US" sz="2400" dirty="0" err="1"/>
              <a:t>па</a:t>
            </a:r>
            <a:r>
              <a:rPr lang="en-US" sz="2400" dirty="0"/>
              <a:t>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dirty="0" err="1"/>
              <a:t>прстима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ући</a:t>
            </a:r>
            <a:r>
              <a:rPr lang="en-US" sz="2400" dirty="0"/>
              <a:t> у </a:t>
            </a:r>
            <a:r>
              <a:rPr lang="en-US" sz="2400" dirty="0" err="1"/>
              <a:t>главу</a:t>
            </a:r>
            <a:r>
              <a:rPr lang="en-US" sz="2400" dirty="0"/>
              <a:t> и </a:t>
            </a:r>
            <a:r>
              <a:rPr lang="en-US" sz="2400" dirty="0" err="1"/>
              <a:t>руке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 и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покретати</a:t>
            </a:r>
            <a:r>
              <a:rPr lang="en-US" sz="2400" dirty="0"/>
              <a:t>. </a:t>
            </a:r>
            <a:r>
              <a:rPr lang="en-US" sz="2400" dirty="0" err="1"/>
              <a:t>Кажипрст</a:t>
            </a:r>
            <a:r>
              <a:rPr lang="en-US" sz="2400" dirty="0"/>
              <a:t> и </a:t>
            </a:r>
            <a:r>
              <a:rPr lang="en-US" sz="2400" dirty="0" err="1"/>
              <a:t>средњи</a:t>
            </a:r>
            <a:r>
              <a:rPr lang="en-US" sz="2400" dirty="0"/>
              <a:t> </a:t>
            </a:r>
            <a:r>
              <a:rPr lang="en-US" sz="2400" dirty="0" err="1"/>
              <a:t>прст</a:t>
            </a:r>
            <a:r>
              <a:rPr lang="en-US" sz="2400" dirty="0"/>
              <a:t> </a:t>
            </a:r>
            <a:r>
              <a:rPr lang="en-US" sz="2400" dirty="0" err="1"/>
              <a:t>глумца</a:t>
            </a:r>
            <a:r>
              <a:rPr lang="en-US" sz="2400" dirty="0"/>
              <a:t> </a:t>
            </a:r>
            <a:r>
              <a:rPr lang="en-US" sz="2400" dirty="0" err="1"/>
              <a:t>покрећу</a:t>
            </a:r>
            <a:r>
              <a:rPr lang="en-US" sz="2400" dirty="0"/>
              <a:t> </a:t>
            </a:r>
            <a:r>
              <a:rPr lang="en-US" sz="2400" dirty="0" err="1"/>
              <a:t>главу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, а </a:t>
            </a:r>
            <a:r>
              <a:rPr lang="en-US" sz="2400" dirty="0" err="1"/>
              <a:t>палац</a:t>
            </a:r>
            <a:r>
              <a:rPr lang="en-US" sz="2400" dirty="0"/>
              <a:t> и </a:t>
            </a:r>
            <a:r>
              <a:rPr lang="en-US" sz="2400" dirty="0" err="1"/>
              <a:t>мали</a:t>
            </a:r>
            <a:r>
              <a:rPr lang="en-US" sz="2400" dirty="0"/>
              <a:t> </a:t>
            </a:r>
            <a:r>
              <a:rPr lang="en-US" sz="2400" dirty="0" err="1"/>
              <a:t>прст</a:t>
            </a:r>
            <a:r>
              <a:rPr lang="en-US" sz="2400" dirty="0"/>
              <a:t> </a:t>
            </a:r>
            <a:r>
              <a:rPr lang="en-US" sz="2400" dirty="0" err="1"/>
              <a:t>служе</a:t>
            </a:r>
            <a:r>
              <a:rPr lang="en-US" sz="2400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руке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. 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937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E45B1D5C-0827-4AF0-8186-11FC5A8B8B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1F27D5-2E57-454D-9A15-3B3512DA6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503" y="2023110"/>
            <a:ext cx="3098030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cs typeface="Calibri Light"/>
              </a:rPr>
              <a:t>ГИЊОЛ ЛУТКЕ</a:t>
            </a:r>
            <a:endParaRPr lang="en-US" sz="4800" b="1" dirty="0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9413ED5-9ED4-4772-BCE4-2BCAE6B12E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4357C93-F0CB-4A1C-8F77-4E90637898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group of teddy bears sitting on top of a stuffed toy&#10;&#10;Description generated with high confidence">
            <a:extLst>
              <a:ext uri="{FF2B5EF4-FFF2-40B4-BE49-F238E27FC236}">
                <a16:creationId xmlns="" xmlns:a16="http://schemas.microsoft.com/office/drawing/2014/main" id="{2929ED8F-775B-4E55-B1E3-DE91A481833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096" r="1" b="2097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0F533E9-6690-41A8-A372-4C6C622D02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C449F5-D15C-4D34-9719-4CBE57702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079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75F4D120-3921-42A8-A063-46B023CB0C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1">
            <a:extLst>
              <a:ext uri="{FF2B5EF4-FFF2-40B4-BE49-F238E27FC236}">
                <a16:creationId xmlns="" xmlns:a16="http://schemas.microsoft.com/office/drawing/2014/main" id="{9D01B3E5-85F4-41A9-A504-D5E6268DEC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pic>
        <p:nvPicPr>
          <p:cNvPr id="5" name="Picture 5" descr="A picture containing drawing&#10;&#10;Description generated with very high confidence">
            <a:extLst>
              <a:ext uri="{FF2B5EF4-FFF2-40B4-BE49-F238E27FC236}">
                <a16:creationId xmlns="" xmlns:a16="http://schemas.microsoft.com/office/drawing/2014/main" id="{689C52A1-E7B7-458C-883B-6508913C3A7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518" r="1960" b="1"/>
          <a:stretch/>
        </p:blipFill>
        <p:spPr>
          <a:xfrm>
            <a:off x="4476308" y="595421"/>
            <a:ext cx="7481107" cy="5486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64C752-208D-4494-A3EE-437F14B6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87" y="2189669"/>
            <a:ext cx="4207061" cy="34543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Calibri Light"/>
              </a:rPr>
              <a:t>У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ручне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лутке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спадају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лутке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зевалице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.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Оне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се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исто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навлаче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на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руку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али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 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код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њих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прсти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глумца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служе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да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 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отварају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затварају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уста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лутке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. У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најпопуларније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лутке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зевалице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спадају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тзв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. MUPPET ЛУТКЕ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из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 Light"/>
              </a:rPr>
              <a:t>чувеног</a:t>
            </a:r>
            <a:r>
              <a:rPr lang="en-US" sz="2400" dirty="0">
                <a:solidFill>
                  <a:srgbClr val="000000"/>
                </a:solidFill>
                <a:cs typeface="Calibri Light"/>
              </a:rPr>
              <a:t> "Muppet Show-a".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AE0171-8BF3-41EE-8A3B-11D1152D0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940" y="576532"/>
            <a:ext cx="3932237" cy="142494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cs typeface="Calibri"/>
              </a:rPr>
              <a:t>ЛУТКЕ  </a:t>
            </a:r>
            <a:endParaRPr lang="en-US" sz="4800" dirty="0">
              <a:solidFill>
                <a:schemeClr val="accent2"/>
              </a:solidFill>
              <a:cs typeface="Calibri"/>
            </a:endParaRPr>
          </a:p>
          <a:p>
            <a:pPr algn="ctr"/>
            <a:r>
              <a:rPr lang="en-US" sz="4800" b="1" dirty="0">
                <a:solidFill>
                  <a:schemeClr val="accent2"/>
                </a:solidFill>
                <a:cs typeface="Calibri"/>
              </a:rPr>
              <a:t>ЗЕВАЛИЦЕ</a:t>
            </a:r>
            <a:endParaRPr lang="en-US" sz="4800" dirty="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12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FE2D22C-409B-48AF-B24F-7988A8F7F8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0464369-70FA-42AF-948F-80664CA7B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3D8F18-96C4-41F3-9F9C-28E09F5B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83" y="349664"/>
            <a:ext cx="5845571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rgbClr val="9F52D9"/>
                </a:solidFill>
              </a:rPr>
              <a:t>ЈАВАЈКА</a:t>
            </a:r>
            <a:br>
              <a:rPr lang="en-US" sz="4800" b="1" dirty="0">
                <a:solidFill>
                  <a:srgbClr val="9F52D9"/>
                </a:solidFill>
              </a:rPr>
            </a:br>
            <a:r>
              <a:rPr lang="en-US" sz="4800" b="1" dirty="0">
                <a:solidFill>
                  <a:srgbClr val="9F52D9"/>
                </a:solidFill>
              </a:rPr>
              <a:t> - ШТАПНА ЛУТКА</a:t>
            </a:r>
            <a:endParaRPr lang="en-US" sz="4800" b="1" dirty="0">
              <a:solidFill>
                <a:srgbClr val="9F52D9"/>
              </a:solidFill>
              <a:cs typeface="Calibri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648176E-454C-437C-B0FC-9B82FCF32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6604B49-AD5C-4590-B051-06C8222ECD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C552A98-EF7D-4D42-AB69-066B786AB5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9185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person, indoor, holding, man&#10;&#10;Description generated with very high confidence">
            <a:extLst>
              <a:ext uri="{FF2B5EF4-FFF2-40B4-BE49-F238E27FC236}">
                <a16:creationId xmlns="" xmlns:a16="http://schemas.microsoft.com/office/drawing/2014/main" id="{6BCA6CD0-CCDF-417C-A1B0-33D6FE3FE4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8530" b="-3"/>
          <a:stretch/>
        </p:blipFill>
        <p:spPr>
          <a:xfrm>
            <a:off x="519345" y="533360"/>
            <a:ext cx="4485457" cy="566928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3A43F96-F0D0-447E-8B11-59E07C590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6262" y="2163441"/>
            <a:ext cx="5837750" cy="30237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Ову</a:t>
            </a:r>
            <a:r>
              <a:rPr lang="en-US" sz="2400" dirty="0"/>
              <a:t> </a:t>
            </a:r>
            <a:r>
              <a:rPr lang="en-US" sz="2400" dirty="0" err="1"/>
              <a:t>врсту</a:t>
            </a:r>
            <a:r>
              <a:rPr lang="en-US" sz="2400" dirty="0"/>
              <a:t> </a:t>
            </a:r>
            <a:r>
              <a:rPr lang="en-US" sz="2400" dirty="0" err="1"/>
              <a:t>лутака</a:t>
            </a:r>
            <a:r>
              <a:rPr lang="en-US" sz="2400" dirty="0"/>
              <a:t> </a:t>
            </a:r>
            <a:r>
              <a:rPr lang="en-US" sz="2400" dirty="0" err="1"/>
              <a:t>глумац</a:t>
            </a:r>
            <a:r>
              <a:rPr lang="en-US" sz="2400" dirty="0"/>
              <a:t> </a:t>
            </a:r>
            <a:r>
              <a:rPr lang="en-US" sz="2400" dirty="0" err="1"/>
              <a:t>покреће</a:t>
            </a:r>
            <a:r>
              <a:rPr lang="en-US" sz="2400" dirty="0"/>
              <a:t>  </a:t>
            </a:r>
            <a:r>
              <a:rPr lang="en-US" sz="2400" dirty="0" err="1"/>
              <a:t>одоздо</a:t>
            </a:r>
            <a:r>
              <a:rPr lang="en-US" sz="2400" dirty="0"/>
              <a:t>, </a:t>
            </a:r>
            <a:r>
              <a:rPr lang="en-US" sz="2400" dirty="0" err="1"/>
              <a:t>штаповима</a:t>
            </a:r>
            <a:r>
              <a:rPr lang="en-US" sz="2400" dirty="0"/>
              <a:t>. </a:t>
            </a:r>
            <a:r>
              <a:rPr lang="en-US" sz="2400" dirty="0" err="1"/>
              <a:t>Луткар</a:t>
            </a:r>
            <a:r>
              <a:rPr lang="en-US" sz="2400" dirty="0"/>
              <a:t> </a:t>
            </a:r>
            <a:r>
              <a:rPr lang="en-US" sz="2400" dirty="0" err="1"/>
              <a:t>већим</a:t>
            </a:r>
            <a:r>
              <a:rPr lang="en-US" sz="2400" dirty="0"/>
              <a:t> и </a:t>
            </a:r>
            <a:r>
              <a:rPr lang="en-US" sz="2400" dirty="0" err="1"/>
              <a:t>дужим</a:t>
            </a:r>
            <a:r>
              <a:rPr lang="en-US" sz="2400" dirty="0"/>
              <a:t> </a:t>
            </a:r>
            <a:r>
              <a:rPr lang="en-US" sz="2400" dirty="0" err="1"/>
              <a:t>штаповима</a:t>
            </a:r>
            <a:r>
              <a:rPr lang="en-US" sz="2400" dirty="0"/>
              <a:t> </a:t>
            </a:r>
            <a:r>
              <a:rPr lang="en-US" sz="2400" dirty="0" err="1"/>
              <a:t>покреће</a:t>
            </a:r>
            <a:r>
              <a:rPr lang="en-US" sz="2400" dirty="0"/>
              <a:t> </a:t>
            </a:r>
            <a:r>
              <a:rPr lang="en-US" sz="2400" dirty="0" err="1"/>
              <a:t>читаву</a:t>
            </a:r>
            <a:r>
              <a:rPr lang="en-US" sz="2400" dirty="0"/>
              <a:t> </a:t>
            </a:r>
            <a:r>
              <a:rPr lang="en-US" sz="2400" dirty="0" err="1"/>
              <a:t>лутку</a:t>
            </a:r>
            <a:r>
              <a:rPr lang="en-US" sz="2400" dirty="0"/>
              <a:t> , а </a:t>
            </a:r>
            <a:r>
              <a:rPr lang="en-US" sz="2400" dirty="0" err="1"/>
              <a:t>мањим</a:t>
            </a:r>
            <a:r>
              <a:rPr lang="en-US" sz="2400" dirty="0"/>
              <a:t> </a:t>
            </a:r>
            <a:r>
              <a:rPr lang="en-US" sz="2400" dirty="0" err="1"/>
              <a:t>покреће</a:t>
            </a:r>
            <a:r>
              <a:rPr lang="en-US" sz="2400" dirty="0"/>
              <a:t> </a:t>
            </a:r>
            <a:r>
              <a:rPr lang="en-US" sz="2400" dirty="0" err="1"/>
              <a:t>руке</a:t>
            </a:r>
            <a:r>
              <a:rPr lang="en-US" sz="2400" dirty="0"/>
              <a:t> и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потреби</a:t>
            </a:r>
            <a:r>
              <a:rPr lang="en-US" sz="2400" dirty="0"/>
              <a:t> </a:t>
            </a:r>
            <a:r>
              <a:rPr lang="en-US" sz="2400" dirty="0" err="1"/>
              <a:t>ноге</a:t>
            </a:r>
            <a:r>
              <a:rPr lang="en-US" sz="2400" dirty="0"/>
              <a:t>. 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52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="" xmlns:a16="http://schemas.microsoft.com/office/drawing/2014/main" id="{FF81F8D5-515A-45DC-B296-30AB11F2C1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="" xmlns:a16="http://schemas.microsoft.com/office/drawing/2014/main" id="{90464369-70FA-42AF-948F-80664CA7BF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923CF7-85A7-4E0C-A242-C909ABAA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74" y="409904"/>
            <a:ext cx="5845571" cy="203018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solidFill>
                  <a:srgbClr val="873804"/>
                </a:solidFill>
              </a:rPr>
              <a:t>МАРИОНЕТА - ЛУТКА НА КОНЦИМА</a:t>
            </a:r>
            <a:endParaRPr lang="en-US" sz="4800" b="1" dirty="0">
              <a:solidFill>
                <a:srgbClr val="873804"/>
              </a:solidFill>
              <a:cs typeface="Calibri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180967-92A8-4ABD-8737-D670A9770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7988" y="2270233"/>
            <a:ext cx="5837750" cy="39111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Марионете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 </a:t>
            </a:r>
            <a:r>
              <a:rPr lang="en-US" sz="2400" dirty="0" err="1"/>
              <a:t>којима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управља</a:t>
            </a:r>
            <a:r>
              <a:rPr lang="en-US" sz="2400" dirty="0"/>
              <a:t> </a:t>
            </a:r>
            <a:r>
              <a:rPr lang="en-US" sz="2400" dirty="0" err="1"/>
              <a:t>одозго</a:t>
            </a:r>
            <a:r>
              <a:rPr lang="en-US" sz="2400" dirty="0"/>
              <a:t>, </a:t>
            </a:r>
            <a:r>
              <a:rPr lang="en-US" sz="2400" dirty="0" err="1"/>
              <a:t>помоћу</a:t>
            </a:r>
            <a:r>
              <a:rPr lang="en-US" sz="2400" dirty="0"/>
              <a:t> </a:t>
            </a:r>
            <a:r>
              <a:rPr lang="en-US" sz="2400" dirty="0" err="1"/>
              <a:t>конаца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жичица</a:t>
            </a:r>
            <a:r>
              <a:rPr lang="en-US" sz="2400" dirty="0"/>
              <a:t>. </a:t>
            </a:r>
            <a:r>
              <a:rPr lang="en-US" sz="2400" dirty="0" err="1"/>
              <a:t>Конци</a:t>
            </a:r>
            <a:r>
              <a:rPr lang="en-US" sz="2400" dirty="0"/>
              <a:t> </a:t>
            </a:r>
            <a:r>
              <a:rPr lang="en-US" sz="2400" dirty="0" err="1"/>
              <a:t>воде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екстремитета</a:t>
            </a:r>
            <a:r>
              <a:rPr lang="en-US" sz="2400" dirty="0"/>
              <a:t> и </a:t>
            </a:r>
            <a:r>
              <a:rPr lang="en-US" sz="2400" dirty="0" err="1"/>
              <a:t>осталих</a:t>
            </a:r>
            <a:r>
              <a:rPr lang="en-US" sz="2400" dirty="0"/>
              <a:t> </a:t>
            </a:r>
            <a:r>
              <a:rPr lang="en-US" sz="2400" dirty="0" err="1"/>
              <a:t>важних</a:t>
            </a:r>
            <a:r>
              <a:rPr lang="en-US" sz="2400" dirty="0"/>
              <a:t> </a:t>
            </a:r>
            <a:r>
              <a:rPr lang="en-US" sz="2400" dirty="0" err="1"/>
              <a:t>делова</a:t>
            </a:r>
            <a:r>
              <a:rPr lang="en-US" sz="2400" dirty="0"/>
              <a:t> </a:t>
            </a:r>
            <a:r>
              <a:rPr lang="en-US" sz="2400" dirty="0" err="1"/>
              <a:t>лутке</a:t>
            </a:r>
            <a:r>
              <a:rPr lang="en-US" sz="2400" dirty="0"/>
              <a:t>,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 </a:t>
            </a:r>
            <a:r>
              <a:rPr lang="en-US" sz="2400" dirty="0" err="1"/>
              <a:t>помицањем</a:t>
            </a:r>
            <a:r>
              <a:rPr lang="en-US" sz="2400" dirty="0"/>
              <a:t> </a:t>
            </a:r>
            <a:r>
              <a:rPr lang="en-US" sz="2400" dirty="0" err="1"/>
              <a:t>могу</a:t>
            </a:r>
            <a:r>
              <a:rPr lang="en-US" sz="2400" dirty="0"/>
              <a:t> </a:t>
            </a:r>
            <a:r>
              <a:rPr lang="en-US" sz="2400" dirty="0" err="1"/>
              <a:t>изазвати</a:t>
            </a:r>
            <a:r>
              <a:rPr lang="en-US" sz="2400" dirty="0"/>
              <a:t> </a:t>
            </a:r>
            <a:r>
              <a:rPr lang="en-US" sz="2400" dirty="0" err="1"/>
              <a:t>разни</a:t>
            </a:r>
            <a:r>
              <a:rPr lang="en-US" sz="2400" dirty="0"/>
              <a:t> </a:t>
            </a:r>
            <a:r>
              <a:rPr lang="en-US" sz="2400" dirty="0" err="1"/>
              <a:t>покрети</a:t>
            </a:r>
            <a:r>
              <a:rPr lang="en-US" sz="2400" dirty="0"/>
              <a:t>,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седења</a:t>
            </a:r>
            <a:r>
              <a:rPr lang="en-US" sz="2400" dirty="0"/>
              <a:t>, </a:t>
            </a:r>
            <a:r>
              <a:rPr lang="en-US" sz="2400" dirty="0" err="1"/>
              <a:t>лежања</a:t>
            </a:r>
            <a:r>
              <a:rPr lang="en-US" sz="2400" dirty="0"/>
              <a:t>, </a:t>
            </a:r>
            <a:r>
              <a:rPr lang="en-US" sz="2400" dirty="0" err="1" smtClean="0"/>
              <a:t>скакања</a:t>
            </a:r>
            <a:r>
              <a:rPr lang="en-US" sz="2400" dirty="0"/>
              <a:t> </a:t>
            </a:r>
            <a:r>
              <a:rPr lang="sr-Cyrl-RS" sz="2400" dirty="0" smtClean="0"/>
              <a:t>до </a:t>
            </a:r>
            <a:r>
              <a:rPr lang="en-US" sz="2400" dirty="0" smtClean="0"/>
              <a:t> </a:t>
            </a:r>
            <a:r>
              <a:rPr lang="en-US" sz="2400" dirty="0" err="1"/>
              <a:t>окретања</a:t>
            </a:r>
            <a:r>
              <a:rPr lang="en-US" sz="2400" dirty="0"/>
              <a:t> - </a:t>
            </a:r>
            <a:r>
              <a:rPr lang="en-US" sz="2400" dirty="0" err="1"/>
              <a:t>скоро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замисли</a:t>
            </a:r>
            <a:r>
              <a:rPr lang="en-US" sz="2400" dirty="0"/>
              <a:t>. </a:t>
            </a:r>
            <a:r>
              <a:rPr lang="en-US" sz="2400" dirty="0" err="1"/>
              <a:t>Покретање</a:t>
            </a:r>
            <a:r>
              <a:rPr lang="en-US" sz="2400" dirty="0"/>
              <a:t> </a:t>
            </a:r>
            <a:r>
              <a:rPr lang="en-US" sz="2400" dirty="0" err="1"/>
              <a:t>марионете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много</a:t>
            </a:r>
            <a:r>
              <a:rPr lang="en-US" sz="2400" dirty="0"/>
              <a:t> </a:t>
            </a:r>
            <a:r>
              <a:rPr lang="en-US" sz="2400" dirty="0" err="1"/>
              <a:t>жичица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врло</a:t>
            </a:r>
            <a:r>
              <a:rPr lang="en-US" sz="2400" dirty="0"/>
              <a:t> </a:t>
            </a:r>
            <a:r>
              <a:rPr lang="en-US" sz="2400" dirty="0" err="1"/>
              <a:t>компликован</a:t>
            </a:r>
            <a:r>
              <a:rPr lang="en-US" sz="2400" dirty="0"/>
              <a:t> </a:t>
            </a:r>
            <a:r>
              <a:rPr lang="en-US" sz="2400" dirty="0" err="1"/>
              <a:t>посао</a:t>
            </a:r>
            <a:r>
              <a:rPr lang="en-US" sz="2400" dirty="0"/>
              <a:t> и </a:t>
            </a:r>
            <a:r>
              <a:rPr lang="en-US" sz="2400" dirty="0" err="1"/>
              <a:t>захтева</a:t>
            </a:r>
            <a:r>
              <a:rPr lang="en-US" sz="2400" dirty="0"/>
              <a:t> </a:t>
            </a:r>
            <a:r>
              <a:rPr lang="en-US" sz="2400" dirty="0" err="1"/>
              <a:t>велику</a:t>
            </a:r>
            <a:r>
              <a:rPr lang="en-US" sz="2400" dirty="0"/>
              <a:t> </a:t>
            </a:r>
            <a:r>
              <a:rPr lang="en-US" sz="2400" dirty="0" err="1"/>
              <a:t>вештину</a:t>
            </a:r>
            <a:r>
              <a:rPr lang="en-US" sz="2400" dirty="0"/>
              <a:t> </a:t>
            </a:r>
            <a:r>
              <a:rPr lang="en-US" sz="2400" dirty="0" err="1"/>
              <a:t>глумца</a:t>
            </a:r>
            <a:r>
              <a:rPr lang="en-US" sz="2400" dirty="0"/>
              <a:t>.  </a:t>
            </a:r>
            <a:endParaRPr lang="en-US" sz="2400" dirty="0"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6604B49-AD5C-4590-B051-06C8222ECD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C552A98-EF7D-4D42-AB69-066B786AB5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erson wearing a hat&#10;&#10;Description generated with high confidence">
            <a:extLst>
              <a:ext uri="{FF2B5EF4-FFF2-40B4-BE49-F238E27FC236}">
                <a16:creationId xmlns="" xmlns:a16="http://schemas.microsoft.com/office/drawing/2014/main" id="{CD3E17B8-A35E-4D13-930A-F8FD55A5C10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4966" b="3083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A648176E-454C-437C-B0FC-9B82FCF32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04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="" xmlns:a16="http://schemas.microsoft.com/office/drawing/2014/main" id="{E45B1D5C-0827-4AF0-8186-11FC5A8B8B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0A3F24-A91B-4BEF-8921-233FCEC2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551" y="585374"/>
            <a:ext cx="3294993" cy="129072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cs typeface="Calibri Light"/>
              </a:rPr>
              <a:t>ПЛОШНА  </a:t>
            </a:r>
            <a:r>
              <a:rPr lang="en-US" sz="4800" b="1" dirty="0" smtClean="0">
                <a:solidFill>
                  <a:srgbClr val="0070C0"/>
                </a:solidFill>
                <a:cs typeface="Calibri Light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cs typeface="Calibri Light"/>
              </a:rPr>
            </a:br>
            <a:r>
              <a:rPr lang="en-US" sz="4800" b="1" dirty="0" smtClean="0">
                <a:solidFill>
                  <a:srgbClr val="0070C0"/>
                </a:solidFill>
                <a:cs typeface="Calibri Light"/>
              </a:rPr>
              <a:t>ЛУТКА</a:t>
            </a:r>
            <a:r>
              <a:rPr lang="en-US" sz="4800" b="1" dirty="0">
                <a:solidFill>
                  <a:srgbClr val="0070C0"/>
                </a:solidFill>
                <a:cs typeface="Calibri Light"/>
              </a:rPr>
              <a:t> </a:t>
            </a:r>
            <a:endParaRPr lang="en-US" sz="4800" b="1" dirty="0">
              <a:cs typeface="Calibri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9413ED5-9ED4-4772-BCE4-2BCAE6B12E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04357C93-F0CB-4A1C-8F77-4E90637898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group of people posing for the camera&#10;&#10;Description generated with very high confidence">
            <a:extLst>
              <a:ext uri="{FF2B5EF4-FFF2-40B4-BE49-F238E27FC236}">
                <a16:creationId xmlns="" xmlns:a16="http://schemas.microsoft.com/office/drawing/2014/main" id="{D9722119-AEC4-4439-84CB-3021A47C18F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4970" r="11090" b="-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90F533E9-6690-41A8-A372-4C6C622D02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D6CBCB-59E8-4027-9F0F-620E59191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58506" y="1928004"/>
            <a:ext cx="3502570" cy="41422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Calibri"/>
              </a:rPr>
              <a:t>Поред тродимензионалних, постоји и читава </a:t>
            </a:r>
            <a:r>
              <a:rPr lang="en-US" sz="2400" dirty="0" err="1">
                <a:cs typeface="Calibri"/>
              </a:rPr>
              <a:t>породица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 smtClean="0">
                <a:cs typeface="Calibri"/>
              </a:rPr>
              <a:t>дводимензионалних</a:t>
            </a:r>
            <a:r>
              <a:rPr lang="en-US" sz="2400" dirty="0" smtClean="0">
                <a:cs typeface="Calibri"/>
              </a:rPr>
              <a:t>,</a:t>
            </a:r>
          </a:p>
          <a:p>
            <a:r>
              <a:rPr lang="en-US" sz="2400" dirty="0" err="1" smtClean="0">
                <a:cs typeface="Calibri"/>
              </a:rPr>
              <a:t>плошних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dirty="0">
                <a:cs typeface="Calibri"/>
              </a:rPr>
              <a:t>лутака. Оне се покрећу исто одозго, као и марионета. Посебан (под)тип ове лутке је лутка сенка. </a:t>
            </a:r>
          </a:p>
        </p:txBody>
      </p:sp>
    </p:spTree>
    <p:extLst>
      <p:ext uri="{BB962C8B-B14F-4D97-AF65-F5344CB8AC3E}">
        <p14:creationId xmlns="" xmlns:p14="http://schemas.microsoft.com/office/powerpoint/2010/main" val="197947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182</Words>
  <Application>Microsoft Office PowerPoint</Application>
  <PresentationFormat>Custom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СЦЕНСКА УМЕТНОСТ И ЛУТКАРСКО ПОЗОРИШТЕ</vt:lpstr>
      <vt:lpstr>СЦЕНСКА  УМЕТНОСТ</vt:lpstr>
      <vt:lpstr>ЛУТКАРСКО ПОЗОРИШТЕ</vt:lpstr>
      <vt:lpstr>1. ГИЊОЛ ЛУТКА</vt:lpstr>
      <vt:lpstr>ГИЊОЛ ЛУТКЕ</vt:lpstr>
      <vt:lpstr>У ручне лутке спадају и лутке зевалице. Оне се исто навлаче на руку, али код њих прсти глумца служе да отварају и затварају уста лутке. У најпопуларније лутке зевалице спадају тзв. MUPPET ЛУТКЕ из чувеног "Muppet Show-a".</vt:lpstr>
      <vt:lpstr>ЈАВАЈКА  - ШТАПНА ЛУТКА</vt:lpstr>
      <vt:lpstr>МАРИОНЕТА - ЛУТКА НА КОНЦИМА</vt:lpstr>
      <vt:lpstr>ПЛОШНА   ЛУТКА </vt:lpstr>
      <vt:lpstr>ЛУТКА  СЕНКА (ПОЗОРИШТЕ СЕНКИ)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556</cp:revision>
  <dcterms:created xsi:type="dcterms:W3CDTF">2020-05-27T17:43:22Z</dcterms:created>
  <dcterms:modified xsi:type="dcterms:W3CDTF">2020-05-27T20:40:31Z</dcterms:modified>
</cp:coreProperties>
</file>